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76" r:id="rId5"/>
    <p:sldId id="277" r:id="rId6"/>
    <p:sldId id="279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52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283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89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398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04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84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2-6-2016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806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2-6-2016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67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2-6-2016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01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51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2-6-2016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41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DBACD-B86E-4029-95C4-6BB6B38E3D3F}" type="datetimeFigureOut">
              <a:rPr lang="nl-NL" smtClean="0"/>
              <a:t>2-6-2016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57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6" y="2795016"/>
            <a:ext cx="6903720" cy="406298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sp>
        <p:nvSpPr>
          <p:cNvPr id="13" name="Ondertitel 12"/>
          <p:cNvSpPr>
            <a:spLocks noGrp="1"/>
          </p:cNvSpPr>
          <p:nvPr>
            <p:ph type="subTitle" idx="1"/>
          </p:nvPr>
        </p:nvSpPr>
        <p:spPr>
          <a:xfrm>
            <a:off x="912628" y="1242311"/>
            <a:ext cx="9144000" cy="2043850"/>
          </a:xfrm>
        </p:spPr>
        <p:txBody>
          <a:bodyPr>
            <a:normAutofit fontScale="62500" lnSpcReduction="20000"/>
          </a:bodyPr>
          <a:lstStyle/>
          <a:p>
            <a:r>
              <a:rPr lang="nl-NL" sz="8800" dirty="0"/>
              <a:t>Het verschil tussen werkomschrijving en bestek?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3023">
            <a:off x="7652119" y="3519647"/>
            <a:ext cx="39052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1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27321" y="3251291"/>
            <a:ext cx="11100391" cy="28315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nl-NL" dirty="0"/>
          </a:p>
          <a:p>
            <a:r>
              <a:rPr lang="nl-NL" sz="3200" b="1" dirty="0"/>
              <a:t>Oriëntatie:</a:t>
            </a:r>
            <a:r>
              <a:rPr lang="nl-NL" sz="3200" dirty="0"/>
              <a:t> Huiswerk van 27 juni controleren.  </a:t>
            </a:r>
          </a:p>
          <a:p>
            <a:r>
              <a:rPr lang="nl-NL" sz="3200" b="1" dirty="0"/>
              <a:t>Aan de slag: </a:t>
            </a:r>
            <a:r>
              <a:rPr lang="nl-NL" sz="3200" dirty="0"/>
              <a:t>via de werkvorm “invullen en aanvullen”</a:t>
            </a:r>
          </a:p>
          <a:p>
            <a:r>
              <a:rPr lang="nl-NL" sz="3200" b="1" dirty="0"/>
              <a:t>Evaluatie:</a:t>
            </a:r>
            <a:r>
              <a:rPr lang="nl-NL" sz="3200" dirty="0"/>
              <a:t> Via de werkvorm “antwoorden en discussiëren”</a:t>
            </a:r>
          </a:p>
          <a:p>
            <a:r>
              <a:rPr lang="nl-NL" sz="3200" b="1" dirty="0"/>
              <a:t>Transfer:</a:t>
            </a:r>
            <a:r>
              <a:rPr lang="nl-NL" sz="3200" dirty="0"/>
              <a:t> koppeling naar toets op 17 juni</a:t>
            </a:r>
          </a:p>
          <a:p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609754" y="1507422"/>
            <a:ext cx="4972493" cy="1607917"/>
          </a:xfrm>
        </p:spPr>
        <p:txBody>
          <a:bodyPr>
            <a:normAutofit/>
          </a:bodyPr>
          <a:lstStyle/>
          <a:p>
            <a:r>
              <a:rPr lang="nl-NL" sz="4800" dirty="0"/>
              <a:t>Programma</a:t>
            </a:r>
          </a:p>
          <a:p>
            <a:r>
              <a:rPr lang="nl-NL" sz="1600" dirty="0"/>
              <a:t>3 juni 2016 </a:t>
            </a:r>
          </a:p>
          <a:p>
            <a:r>
              <a:rPr lang="nl-NL" sz="1600" dirty="0"/>
              <a:t>10.50u- 11.50u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39" y="795744"/>
            <a:ext cx="17240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6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27321" y="3497513"/>
            <a:ext cx="11100391" cy="23391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nl-NL" dirty="0"/>
          </a:p>
          <a:p>
            <a:r>
              <a:rPr lang="nl-NL" sz="3200" dirty="0"/>
              <a:t>Wat zijn de belangrijkste kenmerken van een bestek?</a:t>
            </a:r>
          </a:p>
          <a:p>
            <a:endParaRPr lang="nl-NL" sz="3200" dirty="0"/>
          </a:p>
          <a:p>
            <a:r>
              <a:rPr lang="nl-NL" sz="3200" dirty="0"/>
              <a:t>Denk aan omschrijvingen zoals: taalgebruik, controleren, communicatie, juridisch, wanneer kom je ermee in aanraking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609754" y="1507422"/>
            <a:ext cx="4972493" cy="1607917"/>
          </a:xfrm>
        </p:spPr>
        <p:txBody>
          <a:bodyPr>
            <a:normAutofit/>
          </a:bodyPr>
          <a:lstStyle/>
          <a:p>
            <a:r>
              <a:rPr lang="nl-NL" sz="4800" dirty="0"/>
              <a:t>Huiswerk</a:t>
            </a:r>
          </a:p>
          <a:p>
            <a:r>
              <a:rPr lang="nl-NL" sz="4800" dirty="0"/>
              <a:t>controleren</a:t>
            </a:r>
          </a:p>
          <a:p>
            <a:endParaRPr lang="nl-NL" sz="1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39" y="795744"/>
            <a:ext cx="17240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86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61314" y="1507424"/>
            <a:ext cx="7469372" cy="821106"/>
          </a:xfrm>
        </p:spPr>
        <p:txBody>
          <a:bodyPr>
            <a:normAutofit fontScale="92500" lnSpcReduction="20000"/>
          </a:bodyPr>
          <a:lstStyle/>
          <a:p>
            <a:r>
              <a:rPr lang="nl-NL" sz="6600" b="1" dirty="0"/>
              <a:t>Doel(en) van deze les</a:t>
            </a:r>
          </a:p>
          <a:p>
            <a:endParaRPr lang="nl-NL" sz="4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020726" y="2775098"/>
            <a:ext cx="106644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/>
              <a:t>Aan het einde van deze les kun je de verschillen tussen werkomschrijving en bestek aangeven.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81" y="4134513"/>
            <a:ext cx="5400000" cy="239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32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9" y="795744"/>
            <a:ext cx="3625570" cy="21600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82772" y="1507423"/>
            <a:ext cx="11717079" cy="5106027"/>
          </a:xfrm>
        </p:spPr>
        <p:txBody>
          <a:bodyPr>
            <a:normAutofit fontScale="92500" lnSpcReduction="10000"/>
          </a:bodyPr>
          <a:lstStyle/>
          <a:p>
            <a:r>
              <a:rPr lang="nl-NL" sz="4800" dirty="0"/>
              <a:t>Aan de slag:</a:t>
            </a:r>
          </a:p>
          <a:p>
            <a:endParaRPr lang="nl-NL" sz="4800" dirty="0"/>
          </a:p>
          <a:p>
            <a:pPr marL="457200" indent="-457200" algn="l">
              <a:buFontTx/>
              <a:buChar char="-"/>
            </a:pPr>
            <a:r>
              <a:rPr lang="nl-NL" sz="2800" dirty="0"/>
              <a:t>We vormen 5 groepen van 2 personen en zorgen ervoor dat tafels en stoelen zo staan dat je naast elkaar zit. (1 minuut)</a:t>
            </a:r>
          </a:p>
          <a:p>
            <a:pPr marL="457200" indent="-457200" algn="l">
              <a:buFontTx/>
              <a:buChar char="-"/>
            </a:pPr>
            <a:r>
              <a:rPr lang="nl-NL" sz="2800" dirty="0"/>
              <a:t>Met deze groep voer je de opdracht uit. (max. 20 minuten)</a:t>
            </a:r>
          </a:p>
          <a:p>
            <a:pPr marL="457200" indent="-457200" algn="l">
              <a:buFontTx/>
              <a:buChar char="-"/>
            </a:pPr>
            <a:r>
              <a:rPr lang="nl-NL" sz="2800" dirty="0"/>
              <a:t>Als je klaar bent laat je de antwoorden liggen!</a:t>
            </a:r>
          </a:p>
          <a:p>
            <a:pPr marL="457200" indent="-457200" algn="l">
              <a:buFontTx/>
              <a:buChar char="-"/>
            </a:pPr>
            <a:r>
              <a:rPr lang="nl-NL" sz="2800" dirty="0"/>
              <a:t>Als iedereen klaar is geeft de docent de antwoorden en dat controleer je.</a:t>
            </a:r>
          </a:p>
          <a:p>
            <a:pPr marL="457200" indent="-457200" algn="l">
              <a:buFontTx/>
              <a:buChar char="-"/>
            </a:pPr>
            <a:r>
              <a:rPr lang="nl-NL" sz="2800" dirty="0"/>
              <a:t>De foute antwoorden leg je onder de kolom waarin jullie het antwoord gelegd hadden.</a:t>
            </a:r>
          </a:p>
          <a:p>
            <a:pPr marL="457200" indent="-457200" algn="l">
              <a:buFontTx/>
              <a:buChar char="-"/>
            </a:pPr>
            <a:r>
              <a:rPr lang="nl-NL" sz="2800" dirty="0"/>
              <a:t>Met de deze foute antwoorden gaan we in discussie. Discussiëren betekend vooral luisteren naar elkaar! (evaluatie)</a:t>
            </a:r>
          </a:p>
          <a:p>
            <a:pPr marL="457200" indent="-457200" algn="l">
              <a:buFontTx/>
              <a:buChar char="-"/>
            </a:pPr>
            <a:endParaRPr lang="nl-NL" sz="2800" dirty="0"/>
          </a:p>
          <a:p>
            <a:pPr algn="l"/>
            <a:endParaRPr lang="nl-NL" sz="2800" dirty="0"/>
          </a:p>
          <a:p>
            <a:pPr marL="457200" indent="-457200" algn="l">
              <a:buFontTx/>
              <a:buChar char="-"/>
            </a:pPr>
            <a:endParaRPr lang="nl-NL" sz="2800" dirty="0"/>
          </a:p>
          <a:p>
            <a:pPr marL="457200" indent="-457200" algn="l">
              <a:buFontTx/>
              <a:buChar char="-"/>
            </a:pP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</p:spTree>
    <p:extLst>
      <p:ext uri="{BB962C8B-B14F-4D97-AF65-F5344CB8AC3E}">
        <p14:creationId xmlns:p14="http://schemas.microsoft.com/office/powerpoint/2010/main" val="4169314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848" y="176446"/>
            <a:ext cx="2880000" cy="28800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4158" y="1507424"/>
            <a:ext cx="11238614" cy="5010334"/>
          </a:xfrm>
        </p:spPr>
        <p:txBody>
          <a:bodyPr>
            <a:normAutofit lnSpcReduction="10000"/>
          </a:bodyPr>
          <a:lstStyle/>
          <a:p>
            <a:r>
              <a:rPr lang="nl-NL" sz="4800" dirty="0"/>
              <a:t>Transfer</a:t>
            </a:r>
          </a:p>
          <a:p>
            <a:endParaRPr lang="nl-NL" sz="4800" dirty="0"/>
          </a:p>
          <a:p>
            <a:r>
              <a:rPr lang="nl-NL" sz="4800" dirty="0"/>
              <a:t>In de toets van 17 juni wordt gevraagd naar de verschillen tussen werkomschrijving en bestek. Vergelijkbaar met deze oefening!</a:t>
            </a:r>
          </a:p>
          <a:p>
            <a:r>
              <a:rPr lang="nl-NL" sz="4800" dirty="0"/>
              <a:t>Tip! Maak foto van de opdracht van vandaag!</a:t>
            </a:r>
          </a:p>
          <a:p>
            <a:pPr algn="l"/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</p:spTree>
    <p:extLst>
      <p:ext uri="{BB962C8B-B14F-4D97-AF65-F5344CB8AC3E}">
        <p14:creationId xmlns:p14="http://schemas.microsoft.com/office/powerpoint/2010/main" val="24415951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250</Words>
  <Application>Microsoft Office PowerPoint</Application>
  <PresentationFormat>Breedbeeld</PresentationFormat>
  <Paragraphs>37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 Goossens</dc:creator>
  <cp:lastModifiedBy>Rob Goossens</cp:lastModifiedBy>
  <cp:revision>61</cp:revision>
  <dcterms:created xsi:type="dcterms:W3CDTF">2016-05-07T15:08:17Z</dcterms:created>
  <dcterms:modified xsi:type="dcterms:W3CDTF">2016-06-02T19:06:37Z</dcterms:modified>
</cp:coreProperties>
</file>